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75" r:id="rId2"/>
    <p:sldId id="276" r:id="rId3"/>
    <p:sldId id="256" r:id="rId4"/>
    <p:sldId id="257" r:id="rId5"/>
    <p:sldId id="258" r:id="rId6"/>
    <p:sldId id="259" r:id="rId7"/>
    <p:sldId id="260" r:id="rId8"/>
    <p:sldId id="279" r:id="rId9"/>
    <p:sldId id="261" r:id="rId10"/>
    <p:sldId id="262" r:id="rId11"/>
    <p:sldId id="263" r:id="rId12"/>
    <p:sldId id="265" r:id="rId13"/>
    <p:sldId id="264" r:id="rId14"/>
    <p:sldId id="267" r:id="rId15"/>
    <p:sldId id="268" r:id="rId16"/>
    <p:sldId id="270" r:id="rId17"/>
    <p:sldId id="271" r:id="rId18"/>
    <p:sldId id="266" r:id="rId19"/>
    <p:sldId id="269" r:id="rId20"/>
    <p:sldId id="272" r:id="rId21"/>
    <p:sldId id="278" r:id="rId22"/>
    <p:sldId id="273" r:id="rId23"/>
    <p:sldId id="277" r:id="rId24"/>
    <p:sldId id="27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BA6"/>
    <a:srgbClr val="29C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ЦБС\Рабочий стол\image01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7584" y="404664"/>
            <a:ext cx="7728859" cy="5796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096" y="366967"/>
            <a:ext cx="7869560" cy="17281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             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   </a:t>
            </a:r>
            <a:r>
              <a:rPr lang="ru-RU" sz="3100" dirty="0" smtClean="0">
                <a:solidFill>
                  <a:srgbClr val="FF0000"/>
                </a:solidFill>
              </a:rPr>
              <a:t>Любимому </a:t>
            </a:r>
            <a:r>
              <a:rPr lang="ru-RU" sz="3100" dirty="0">
                <a:solidFill>
                  <a:srgbClr val="FF0000"/>
                </a:solidFill>
              </a:rPr>
              <a:t>городу – сердца </a:t>
            </a:r>
            <a:r>
              <a:rPr lang="ru-RU" sz="3100" dirty="0" smtClean="0">
                <a:solidFill>
                  <a:srgbClr val="FF0000"/>
                </a:solidFill>
              </a:rPr>
              <a:t>частица</a:t>
            </a:r>
            <a:br>
              <a:rPr lang="ru-RU" sz="3100" dirty="0" smtClean="0">
                <a:solidFill>
                  <a:srgbClr val="FF0000"/>
                </a:solidFill>
              </a:rPr>
            </a:b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                              </a:t>
            </a:r>
            <a:r>
              <a:rPr lang="ru-RU" sz="3100" i="1" dirty="0" smtClean="0">
                <a:solidFill>
                  <a:srgbClr val="FF0000"/>
                </a:solidFill>
              </a:rPr>
              <a:t>Ретровзляд</a:t>
            </a: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endParaRPr lang="ru-RU" sz="3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45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138">
        <p:dissolve/>
      </p:transition>
    </mc:Choice>
    <mc:Fallback xmlns="">
      <p:transition spd="slow" advTm="8138">
        <p:dissolv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ЦБС\Рабочий стол\Горячий Ключ фотогалерея\Иверская часовня  зимо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4320480" cy="60486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3563888" y="429310"/>
            <a:ext cx="228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600" dirty="0">
                <a:solidFill>
                  <a:srgbClr val="29C7FF"/>
                </a:solidFill>
              </a:rPr>
              <a:t>2008 год</a:t>
            </a:r>
            <a:br>
              <a:rPr lang="ru-RU" sz="3600" dirty="0">
                <a:solidFill>
                  <a:srgbClr val="29C7FF"/>
                </a:solidFill>
              </a:rPr>
            </a:br>
            <a:endParaRPr lang="ru-RU" sz="3600" dirty="0">
              <a:solidFill>
                <a:srgbClr val="29C7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2420888"/>
            <a:ext cx="3240360" cy="374441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реставрирована </a:t>
            </a:r>
            <a:r>
              <a:rPr lang="ru-RU" dirty="0">
                <a:solidFill>
                  <a:srgbClr val="00B0F0"/>
                </a:solidFill>
              </a:rPr>
              <a:t>часовня Иверской иконы Божьей Матери</a:t>
            </a:r>
          </a:p>
        </p:txBody>
      </p:sp>
    </p:spTree>
    <p:extLst>
      <p:ext uri="{BB962C8B-B14F-4D97-AF65-F5344CB8AC3E}">
        <p14:creationId xmlns:p14="http://schemas.microsoft.com/office/powerpoint/2010/main" val="157161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631">
        <p:dissolve/>
      </p:transition>
    </mc:Choice>
    <mc:Fallback xmlns="">
      <p:transition spd="slow" advTm="6631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204864"/>
            <a:ext cx="8424936" cy="432048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481" y="609986"/>
            <a:ext cx="7970732" cy="573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609986"/>
            <a:ext cx="4209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FFC000"/>
                </a:solidFill>
              </a:rPr>
              <a:t>2009 год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3284984"/>
            <a:ext cx="2983084" cy="2748488"/>
          </a:xfrm>
        </p:spPr>
        <p:txBody>
          <a:bodyPr>
            <a:normAutofit fontScale="90000"/>
          </a:bodyPr>
          <a:lstStyle/>
          <a:p>
            <a:pPr algn="r"/>
            <a:r>
              <a:rPr lang="ru-RU" sz="2400" dirty="0" smtClean="0">
                <a:solidFill>
                  <a:srgbClr val="FFC000"/>
                </a:solidFill>
              </a:rPr>
              <a:t>Открытие архитектурной группы</a:t>
            </a:r>
            <a:r>
              <a:rPr lang="ru-RU" sz="2400" dirty="0">
                <a:solidFill>
                  <a:srgbClr val="FFC000"/>
                </a:solidFill>
              </a:rPr>
              <a:t>,  </a:t>
            </a:r>
            <a:r>
              <a:rPr lang="ru-RU" sz="2400" dirty="0" smtClean="0">
                <a:solidFill>
                  <a:srgbClr val="FFC000"/>
                </a:solidFill>
              </a:rPr>
              <a:t>символизирующей</a:t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>врата </a:t>
            </a:r>
            <a:r>
              <a:rPr lang="ru-RU" sz="2400" dirty="0">
                <a:solidFill>
                  <a:srgbClr val="FFC000"/>
                </a:solidFill>
              </a:rPr>
              <a:t>в Горный целебный парк города</a:t>
            </a:r>
            <a:br>
              <a:rPr lang="ru-RU" sz="2400" dirty="0">
                <a:solidFill>
                  <a:srgbClr val="FFC000"/>
                </a:solidFill>
              </a:rPr>
            </a:br>
            <a:endParaRPr lang="ru-RU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24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984">
        <p:dissolve/>
      </p:transition>
    </mc:Choice>
    <mc:Fallback xmlns="">
      <p:transition spd="slow" advTm="6984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980728"/>
            <a:ext cx="4464496" cy="56166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4211960" y="315702"/>
            <a:ext cx="3203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</a:rPr>
              <a:t>2009 год</a:t>
            </a:r>
            <a:br>
              <a:rPr lang="ru-RU" sz="3600" b="1" dirty="0">
                <a:solidFill>
                  <a:srgbClr val="00B0F0"/>
                </a:solidFill>
              </a:rPr>
            </a:br>
            <a:endParaRPr lang="ru-RU" sz="3600" b="1" dirty="0">
              <a:solidFill>
                <a:srgbClr val="00B0F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1988840"/>
            <a:ext cx="3600400" cy="396044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rgbClr val="00B0F0"/>
                </a:solidFill>
              </a:rPr>
              <a:t>открыт </a:t>
            </a:r>
            <a:r>
              <a:rPr lang="ru-RU" sz="2400" dirty="0">
                <a:solidFill>
                  <a:srgbClr val="00B0F0"/>
                </a:solidFill>
              </a:rPr>
              <a:t>фонтан  в окружении цветочной клумбы,  символизирующий живой герб   Горячего Ключа</a:t>
            </a:r>
          </a:p>
        </p:txBody>
      </p:sp>
    </p:spTree>
    <p:extLst>
      <p:ext uri="{BB962C8B-B14F-4D97-AF65-F5344CB8AC3E}">
        <p14:creationId xmlns:p14="http://schemas.microsoft.com/office/powerpoint/2010/main" val="8294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768">
        <p:dissolve/>
      </p:transition>
    </mc:Choice>
    <mc:Fallback xmlns="">
      <p:transition spd="slow" advTm="7768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Описание: C:\Documents and Settings\ЦБС\Рабочий стол\фото храмов\_DSC350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29" r="1271" b="11290"/>
          <a:stretch>
            <a:fillRect/>
          </a:stretch>
        </p:blipFill>
        <p:spPr bwMode="auto">
          <a:xfrm>
            <a:off x="1403648" y="908720"/>
            <a:ext cx="5184576" cy="54726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483768" y="359847"/>
            <a:ext cx="4420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>
                <a:solidFill>
                  <a:srgbClr val="0070C0"/>
                </a:solidFill>
              </a:rPr>
              <a:t>2009 год </a:t>
            </a:r>
            <a:endParaRPr lang="ru-RU" sz="3600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5746650"/>
          </a:xfrm>
        </p:spPr>
        <p:txBody>
          <a:bodyPr>
            <a:noAutofit/>
          </a:bodyPr>
          <a:lstStyle/>
          <a:p>
            <a:pPr algn="r"/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>
                <a:solidFill>
                  <a:srgbClr val="00B050"/>
                </a:solidFill>
              </a:rPr>
              <a:t/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Открыт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B050"/>
                </a:solidFill>
              </a:rPr>
              <a:t>часовенный 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храм </a:t>
            </a:r>
            <a:r>
              <a:rPr lang="ru-RU" dirty="0">
                <a:solidFill>
                  <a:srgbClr val="00B050"/>
                </a:solidFill>
              </a:rPr>
              <a:t>Святого </a:t>
            </a:r>
            <a:r>
              <a:rPr lang="ru-RU" dirty="0" smtClean="0">
                <a:solidFill>
                  <a:srgbClr val="00B050"/>
                </a:solidFill>
              </a:rPr>
              <a:t>правоверного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Георгия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Ушакова  в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B050"/>
                </a:solidFill>
              </a:rPr>
              <a:t>с. Безымянное </a:t>
            </a:r>
          </a:p>
        </p:txBody>
      </p:sp>
    </p:spTree>
    <p:extLst>
      <p:ext uri="{BB962C8B-B14F-4D97-AF65-F5344CB8AC3E}">
        <p14:creationId xmlns:p14="http://schemas.microsoft.com/office/powerpoint/2010/main" val="401390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279">
        <p:dissolve/>
      </p:transition>
    </mc:Choice>
    <mc:Fallback xmlns="">
      <p:transition spd="slow" advTm="8279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ЦБС\Рабочий стол\Горячий Ключ фотогалерея\Церковь в Бакинской 2010 октябрь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6585" y="692695"/>
            <a:ext cx="7639871" cy="58006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2" y="558285"/>
            <a:ext cx="3778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8064A2">
                    <a:lumMod val="75000"/>
                  </a:srgbClr>
                </a:solidFill>
              </a:rPr>
              <a:t> 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95735" y="558285"/>
            <a:ext cx="4320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smtClean="0">
                <a:solidFill>
                  <a:srgbClr val="8064A2">
                    <a:lumMod val="75000"/>
                  </a:srgbClr>
                </a:solidFill>
              </a:rPr>
              <a:t> </a:t>
            </a:r>
            <a:r>
              <a:rPr lang="ru-RU" sz="3600" b="1" dirty="0" smtClean="0">
                <a:solidFill>
                  <a:srgbClr val="00B0F0"/>
                </a:solidFill>
              </a:rPr>
              <a:t>2010 год </a:t>
            </a:r>
            <a:endParaRPr lang="ru-RU" sz="3600" b="1" dirty="0">
              <a:solidFill>
                <a:srgbClr val="00B0F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3357412"/>
            <a:ext cx="3106688" cy="2448272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b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заложен </a:t>
            </a:r>
            <a:r>
              <a:rPr lang="ru-RU" dirty="0">
                <a:solidFill>
                  <a:srgbClr val="00B0F0"/>
                </a:solidFill>
              </a:rPr>
              <a:t>первый </a:t>
            </a: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камень </a:t>
            </a:r>
            <a:r>
              <a:rPr lang="ru-RU" dirty="0">
                <a:solidFill>
                  <a:srgbClr val="00B0F0"/>
                </a:solidFill>
              </a:rPr>
              <a:t>в основание будущего </a:t>
            </a:r>
            <a:r>
              <a:rPr lang="ru-RU" dirty="0" smtClean="0">
                <a:solidFill>
                  <a:srgbClr val="00B0F0"/>
                </a:solidFill>
              </a:rPr>
              <a:t>храма 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ст. Бакинской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34">
        <p:dissolve/>
      </p:transition>
    </mc:Choice>
    <mc:Fallback xmlns="">
      <p:transition spd="slow" advTm="5034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ЦБС\Рабочий стол\Горячий Ключ фотогалерея\Ралли 2010 июнь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776864" cy="54886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4016089" y="836712"/>
            <a:ext cx="228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600" dirty="0">
                <a:solidFill>
                  <a:srgbClr val="FFFF00"/>
                </a:solidFill>
              </a:rPr>
              <a:t>2010 год</a:t>
            </a:r>
            <a:br>
              <a:rPr lang="ru-RU" sz="3600" dirty="0">
                <a:solidFill>
                  <a:srgbClr val="FFFF00"/>
                </a:solidFill>
              </a:rPr>
            </a:b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4293096"/>
            <a:ext cx="2808312" cy="1440160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rgbClr val="FFFF00"/>
                </a:solidFill>
              </a:rPr>
              <a:t>ралли «Горные вершины</a:t>
            </a:r>
            <a:r>
              <a:rPr lang="ru-RU" dirty="0" smtClean="0">
                <a:solidFill>
                  <a:srgbClr val="C00000"/>
                </a:solidFill>
              </a:rPr>
              <a:t>»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0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867">
        <p:dissolve/>
      </p:transition>
    </mc:Choice>
    <mc:Fallback xmlns="">
      <p:transition spd="slow" advTm="5867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ЦБС\Рабочий стол\Горячий Ключ фотогалерея\80 лет газете Горячий Ключ 2011 го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939" y="404664"/>
            <a:ext cx="3744416" cy="55991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68144" y="476672"/>
            <a:ext cx="2304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FF0000"/>
                </a:solidFill>
              </a:rPr>
              <a:t>2011 год</a:t>
            </a:r>
            <a:br>
              <a:rPr lang="ru-RU" sz="3600" b="1" dirty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1331189"/>
            <a:ext cx="2818656" cy="3753995"/>
          </a:xfrm>
        </p:spPr>
        <p:txBody>
          <a:bodyPr>
            <a:noAutofit/>
          </a:bodyPr>
          <a:lstStyle/>
          <a:p>
            <a:pPr algn="r"/>
            <a:r>
              <a:rPr lang="ru-RU" sz="3600" dirty="0" smtClean="0">
                <a:solidFill>
                  <a:srgbClr val="FF0000"/>
                </a:solidFill>
              </a:rPr>
              <a:t>80 лет газете «Горячий Ключ»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68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100">
        <p:dissolve/>
      </p:transition>
    </mc:Choice>
    <mc:Fallback xmlns="">
      <p:transition spd="slow" advTm="61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Описание: источник Пантелеимон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610269"/>
            <a:ext cx="8208912" cy="59150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6302" y="2060848"/>
            <a:ext cx="3384377" cy="3871584"/>
          </a:xfrm>
        </p:spPr>
        <p:txBody>
          <a:bodyPr>
            <a:noAutofit/>
          </a:bodyPr>
          <a:lstStyle/>
          <a:p>
            <a:pPr algn="r"/>
            <a:r>
              <a:rPr lang="ru-RU" dirty="0" smtClean="0">
                <a:solidFill>
                  <a:srgbClr val="FFFF00"/>
                </a:solidFill>
              </a:rPr>
              <a:t>реконструирован железистый </a:t>
            </a:r>
            <a:r>
              <a:rPr lang="ru-RU" dirty="0">
                <a:solidFill>
                  <a:srgbClr val="FFFF00"/>
                </a:solidFill>
              </a:rPr>
              <a:t>источник. Скульптор  В. А. Жданов отлил из бронзы икону святого великомученика Пантелеймона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620688"/>
            <a:ext cx="2736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FFFF00"/>
                </a:solidFill>
              </a:rPr>
              <a:t>2011 год </a:t>
            </a:r>
          </a:p>
          <a:p>
            <a:pPr lvl="0" algn="ctr"/>
            <a:r>
              <a:rPr lang="ru-RU" sz="3600" dirty="0" smtClean="0">
                <a:solidFill>
                  <a:srgbClr val="00B050"/>
                </a:solidFill>
              </a:rPr>
              <a:t> 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28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205">
        <p:dissolve/>
      </p:transition>
    </mc:Choice>
    <mc:Fallback xmlns="">
      <p:transition spd="slow" advTm="5205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ЦБС\Рабочий стол\Храм в ст. Суздальской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7876716" cy="59075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5856" y="548680"/>
            <a:ext cx="21765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2012 год </a:t>
            </a:r>
          </a:p>
          <a:p>
            <a:r>
              <a:rPr lang="ru-RU" sz="3600" dirty="0" smtClean="0">
                <a:solidFill>
                  <a:srgbClr val="0070C0"/>
                </a:solidFill>
              </a:rPr>
              <a:t> 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2412" y="2348880"/>
            <a:ext cx="2864004" cy="3888432"/>
          </a:xfrm>
        </p:spPr>
        <p:txBody>
          <a:bodyPr>
            <a:normAutofit fontScale="90000"/>
          </a:bodyPr>
          <a:lstStyle/>
          <a:p>
            <a:pPr algn="r"/>
            <a:r>
              <a:rPr lang="ru-RU" sz="4000" dirty="0" smtClean="0">
                <a:solidFill>
                  <a:srgbClr val="0070C0"/>
                </a:solidFill>
              </a:rPr>
              <a:t/>
            </a:r>
            <a:br>
              <a:rPr lang="ru-RU" sz="4000" dirty="0" smtClean="0">
                <a:solidFill>
                  <a:srgbClr val="0070C0"/>
                </a:solidFill>
              </a:rPr>
            </a:br>
            <a:r>
              <a:rPr lang="ru-RU" sz="4000" dirty="0">
                <a:solidFill>
                  <a:srgbClr val="0070C0"/>
                </a:solidFill>
              </a:rPr>
              <a:t/>
            </a:r>
            <a:br>
              <a:rPr lang="ru-RU" sz="4000" dirty="0">
                <a:solidFill>
                  <a:srgbClr val="0070C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>освещение </a:t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>будущего </a:t>
            </a:r>
            <a:r>
              <a:rPr lang="ru-RU" sz="2700" dirty="0">
                <a:solidFill>
                  <a:srgbClr val="FF0000"/>
                </a:solidFill>
              </a:rPr>
              <a:t>храма </a:t>
            </a:r>
            <a:r>
              <a:rPr lang="ru-RU" sz="2700" dirty="0" smtClean="0">
                <a:solidFill>
                  <a:srgbClr val="FF0000"/>
                </a:solidFill>
              </a:rPr>
              <a:t/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>Владимирской </a:t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>иконы Божией</a:t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> Матери  в</a:t>
            </a:r>
            <a:br>
              <a:rPr lang="ru-RU" sz="2700" dirty="0" smtClean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> ст. Суздальской</a:t>
            </a:r>
            <a:r>
              <a:rPr lang="ru-RU" sz="2700" dirty="0">
                <a:solidFill>
                  <a:srgbClr val="00B0F0"/>
                </a:solidFill>
              </a:rPr>
              <a:t/>
            </a:r>
            <a:br>
              <a:rPr lang="ru-RU" sz="2700" dirty="0">
                <a:solidFill>
                  <a:srgbClr val="00B0F0"/>
                </a:solidFill>
              </a:rPr>
            </a:br>
            <a:endParaRPr lang="ru-RU" sz="27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19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807">
        <p:dissolve/>
      </p:transition>
    </mc:Choice>
    <mc:Fallback xmlns="">
      <p:transition spd="slow" advTm="5807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274638"/>
            <a:ext cx="2890664" cy="5458618"/>
          </a:xfrm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65550" y="69404"/>
            <a:ext cx="228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600" b="1" dirty="0" smtClean="0">
                <a:solidFill>
                  <a:srgbClr val="FF0000"/>
                </a:solidFill>
              </a:rPr>
              <a:t>2012 </a:t>
            </a:r>
            <a:r>
              <a:rPr lang="ru-RU" sz="3600" b="1" dirty="0">
                <a:solidFill>
                  <a:srgbClr val="FF0000"/>
                </a:solidFill>
              </a:rPr>
              <a:t>год</a:t>
            </a:r>
            <a:br>
              <a:rPr lang="ru-RU" sz="3600" b="1" dirty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1266" name="Рисунок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3853512" cy="24899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267" name="Рисунок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3" y="880071"/>
            <a:ext cx="5410359" cy="31641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1268" name="Рисунок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2626" y="2458878"/>
            <a:ext cx="2471848" cy="40962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0152" y="2462161"/>
            <a:ext cx="3096343" cy="253674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Библиотечный прайм-тайм</a:t>
            </a:r>
          </a:p>
          <a:p>
            <a:pPr marL="0" indent="0" algn="r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«Тотальный библиопрорыв»</a:t>
            </a:r>
          </a:p>
          <a:p>
            <a:pPr marL="0" indent="0">
              <a:buNone/>
            </a:pP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59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665">
        <p:dissolve/>
      </p:transition>
    </mc:Choice>
    <mc:Fallback xmlns="">
      <p:transition spd="slow" advTm="5665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ЦБС\Рабочий стол\горы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678" y="908719"/>
            <a:ext cx="7308690" cy="48724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3" descr="C:\Documents and Settings\ЦБС\Рабочий стол\sg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2166" y="3810471"/>
            <a:ext cx="3934371" cy="30137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899592" y="1484784"/>
            <a:ext cx="7128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Мой город прозрачной </a:t>
            </a:r>
            <a:endParaRPr lang="ru-RU" sz="4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капелькой</a:t>
            </a:r>
            <a:endParaRPr lang="ru-RU" sz="4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Сияет под небом синим</a:t>
            </a:r>
          </a:p>
          <a:p>
            <a:pPr algn="ctr"/>
            <a:r>
              <a:rPr lang="ru-RU" sz="4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 пусть говорят, что он маленький,</a:t>
            </a:r>
          </a:p>
          <a:p>
            <a:pPr algn="ctr"/>
            <a:r>
              <a:rPr lang="ru-RU" sz="4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Но он ведь такой красивый</a:t>
            </a:r>
          </a:p>
        </p:txBody>
      </p:sp>
    </p:spTree>
    <p:extLst>
      <p:ext uri="{BB962C8B-B14F-4D97-AF65-F5344CB8AC3E}">
        <p14:creationId xmlns:p14="http://schemas.microsoft.com/office/powerpoint/2010/main" val="223931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8257">
        <p:checker/>
      </p:transition>
    </mc:Choice>
    <mc:Fallback xmlns="">
      <p:transition spd="slow" advTm="8257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ЦБС\Рабочий стол\Горячий Ключ фотогалерея\поющий фонтан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702747"/>
            <a:ext cx="8415546" cy="56166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95736" y="702747"/>
            <a:ext cx="4562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solidFill>
                  <a:srgbClr val="00B0F0"/>
                </a:solidFill>
              </a:rPr>
              <a:t>2012 год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2160" y="1349078"/>
            <a:ext cx="2674640" cy="3736106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dirty="0" smtClean="0">
                <a:solidFill>
                  <a:srgbClr val="002060"/>
                </a:solidFill>
              </a:rPr>
              <a:t/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B0F0"/>
                </a:solidFill>
              </a:rPr>
              <a:t>в честь 30-летия санатория «Предгорье Кавказа» открыт фонтан</a:t>
            </a:r>
            <a:endParaRPr lang="ru-RU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19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287">
        <p:dissolve/>
      </p:transition>
    </mc:Choice>
    <mc:Fallback xmlns="">
      <p:transition spd="slow" advTm="6287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9729" y="332656"/>
            <a:ext cx="7520940" cy="54864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2013 год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Documents and Settings\ЦБС\Рабочий стол\открытие садика на Развилк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961" y="2132856"/>
            <a:ext cx="5571207" cy="4176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ЦБС\Рабочий стол\садик Развил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908720"/>
            <a:ext cx="4499049" cy="29819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6732240" y="1700808"/>
            <a:ext cx="2160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Открыт детский сад «Теремок»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69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754">
        <p:dissolve/>
      </p:transition>
    </mc:Choice>
    <mc:Fallback xmlns="">
      <p:transition spd="slow" advTm="4754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00624" y="1052736"/>
            <a:ext cx="4248472" cy="554461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4" name="Рисунок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046332"/>
            <a:ext cx="7917529" cy="52824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2483769" y="423347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2013 год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948786" y="2500271"/>
            <a:ext cx="230425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sym typeface="Wingdings" pitchFamily="2" charset="2"/>
              </a:rPr>
              <a:t>открыт Ледовый дворец</a:t>
            </a:r>
          </a:p>
        </p:txBody>
      </p:sp>
    </p:spTree>
    <p:extLst>
      <p:ext uri="{BB962C8B-B14F-4D97-AF65-F5344CB8AC3E}">
        <p14:creationId xmlns:p14="http://schemas.microsoft.com/office/powerpoint/2010/main" val="335274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951">
        <p:dissolve/>
      </p:transition>
    </mc:Choice>
    <mc:Fallback xmlns="">
      <p:transition spd="slow" advTm="6951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ЦБС\Рабочий стол\Горячий Ключ фотогалерея\спасибо 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0446" y="476672"/>
            <a:ext cx="8210026" cy="61495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7648" y="2276872"/>
            <a:ext cx="6552728" cy="2741565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29C7FF"/>
                </a:solidFill>
              </a:rPr>
              <a:t>Мой город </a:t>
            </a:r>
            <a:r>
              <a:rPr lang="ru-RU" sz="2800" dirty="0" smtClean="0">
                <a:solidFill>
                  <a:srgbClr val="29C7FF"/>
                </a:solidFill>
              </a:rPr>
              <a:t>прозрачной</a:t>
            </a:r>
            <a:r>
              <a:rPr lang="ru-RU" sz="2800" dirty="0">
                <a:solidFill>
                  <a:srgbClr val="29C7FF"/>
                </a:solidFill>
              </a:rPr>
              <a:t> </a:t>
            </a:r>
            <a:r>
              <a:rPr lang="ru-RU" sz="2800" dirty="0" smtClean="0">
                <a:solidFill>
                  <a:srgbClr val="29C7FF"/>
                </a:solidFill>
              </a:rPr>
              <a:t>капелькой</a:t>
            </a:r>
            <a:endParaRPr lang="ru-RU" sz="2800" dirty="0">
              <a:solidFill>
                <a:srgbClr val="29C7FF"/>
              </a:solidFill>
            </a:endParaRPr>
          </a:p>
          <a:p>
            <a:pPr algn="ctr"/>
            <a:r>
              <a:rPr lang="ru-RU" sz="2800" dirty="0">
                <a:solidFill>
                  <a:srgbClr val="29C7FF"/>
                </a:solidFill>
              </a:rPr>
              <a:t>Сияет под </a:t>
            </a:r>
            <a:r>
              <a:rPr lang="ru-RU" sz="2800" dirty="0" smtClean="0">
                <a:solidFill>
                  <a:srgbClr val="29C7FF"/>
                </a:solidFill>
              </a:rPr>
              <a:t> небом </a:t>
            </a:r>
            <a:r>
              <a:rPr lang="ru-RU" sz="2800" dirty="0">
                <a:solidFill>
                  <a:srgbClr val="29C7FF"/>
                </a:solidFill>
              </a:rPr>
              <a:t>синим</a:t>
            </a:r>
          </a:p>
          <a:p>
            <a:pPr algn="ctr"/>
            <a:r>
              <a:rPr lang="ru-RU" sz="2800" dirty="0">
                <a:solidFill>
                  <a:srgbClr val="29C7FF"/>
                </a:solidFill>
              </a:rPr>
              <a:t>И пусть он, хотя и маленький,</a:t>
            </a:r>
          </a:p>
          <a:p>
            <a:pPr algn="ctr"/>
            <a:r>
              <a:rPr lang="ru-RU" sz="2800" dirty="0">
                <a:solidFill>
                  <a:srgbClr val="29C7FF"/>
                </a:solidFill>
              </a:rPr>
              <a:t>Но нужен </a:t>
            </a:r>
            <a:r>
              <a:rPr lang="ru-RU" sz="2800" dirty="0" smtClean="0">
                <a:solidFill>
                  <a:srgbClr val="29C7FF"/>
                </a:solidFill>
              </a:rPr>
              <a:t>большой России</a:t>
            </a:r>
          </a:p>
          <a:p>
            <a:pPr algn="ctr"/>
            <a:r>
              <a:rPr lang="ru-RU" sz="2800" i="1" dirty="0" smtClean="0">
                <a:solidFill>
                  <a:srgbClr val="29C7FF"/>
                </a:solidFill>
              </a:rPr>
              <a:t>                                 </a:t>
            </a:r>
            <a:r>
              <a:rPr lang="ru-RU" sz="2800" i="1" dirty="0" err="1" smtClean="0">
                <a:solidFill>
                  <a:srgbClr val="29C7FF"/>
                </a:solidFill>
              </a:rPr>
              <a:t>М.Шевченко</a:t>
            </a:r>
            <a:endParaRPr lang="ru-RU" sz="2800" i="1" dirty="0">
              <a:solidFill>
                <a:srgbClr val="29C7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4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620">
        <p:dissolve/>
      </p:transition>
    </mc:Choice>
    <mc:Fallback xmlns="">
      <p:transition spd="slow" advTm="762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ЦБС\Рабочий стол\арка льв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561842" cy="544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861048"/>
            <a:ext cx="7520940" cy="194421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C000"/>
                </a:solidFill>
              </a:rPr>
              <a:t>Спасибо за внимание!</a:t>
            </a:r>
            <a:endParaRPr lang="ru-RU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80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1521">
        <p:dissolve/>
      </p:transition>
    </mc:Choice>
    <mc:Fallback xmlns="">
      <p:transition spd="slow" advTm="21521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4048" y="1196752"/>
            <a:ext cx="4032448" cy="4286669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2400" dirty="0" smtClean="0">
                <a:solidFill>
                  <a:srgbClr val="0070C0"/>
                </a:solidFill>
              </a:rPr>
              <a:t>построена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>
                <a:solidFill>
                  <a:srgbClr val="0070C0"/>
                </a:solidFill>
              </a:rPr>
              <a:t>часовня в урочище </a:t>
            </a:r>
            <a:r>
              <a:rPr lang="ru-RU" sz="2400" dirty="0" smtClean="0">
                <a:solidFill>
                  <a:srgbClr val="0070C0"/>
                </a:solidFill>
              </a:rPr>
              <a:t>Поднависла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 descr="C:\Documents and Settings\ЦБС\Рабочий стол\25_b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5397" y="458397"/>
            <a:ext cx="4104456" cy="61566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59853" y="-387424"/>
            <a:ext cx="228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dirty="0" smtClean="0">
              <a:solidFill>
                <a:srgbClr val="4F81BD">
                  <a:lumMod val="75000"/>
                </a:srgbClr>
              </a:solidFill>
            </a:endParaRPr>
          </a:p>
          <a:p>
            <a:pPr lvl="0"/>
            <a:endParaRPr lang="ru-RU" dirty="0">
              <a:solidFill>
                <a:srgbClr val="4F81BD">
                  <a:lumMod val="75000"/>
                </a:srgbClr>
              </a:solidFill>
            </a:endParaRPr>
          </a:p>
          <a:p>
            <a:pPr lvl="0"/>
            <a:r>
              <a:rPr lang="ru-RU" sz="3600" b="1" dirty="0" smtClean="0">
                <a:solidFill>
                  <a:srgbClr val="00B0F0"/>
                </a:solidFill>
              </a:rPr>
              <a:t>2003 </a:t>
            </a:r>
            <a:r>
              <a:rPr lang="ru-RU" sz="3600" b="1" dirty="0">
                <a:solidFill>
                  <a:srgbClr val="00B0F0"/>
                </a:solidFill>
              </a:rPr>
              <a:t>год</a:t>
            </a:r>
            <a:br>
              <a:rPr lang="ru-RU" sz="3600" b="1" dirty="0">
                <a:solidFill>
                  <a:srgbClr val="00B0F0"/>
                </a:solidFill>
              </a:rPr>
            </a:br>
            <a:endParaRPr lang="ru-RU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67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990">
        <p:dissolve/>
      </p:transition>
    </mc:Choice>
    <mc:Fallback xmlns="">
      <p:transition spd="slow" advTm="799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ЦБС\Рабочий стол\Горячий Ключ фотогалерея\Image1.b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67018"/>
            <a:ext cx="7920880" cy="49809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23928" y="620688"/>
            <a:ext cx="2529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B0F0"/>
                </a:solidFill>
              </a:rPr>
              <a:t>2003 год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204864"/>
            <a:ext cx="2088232" cy="3096344"/>
          </a:xfrm>
        </p:spPr>
        <p:txBody>
          <a:bodyPr>
            <a:normAutofit fontScale="90000"/>
          </a:bodyPr>
          <a:lstStyle/>
          <a:p>
            <a:pPr algn="r"/>
            <a:r>
              <a:rPr lang="ru-RU" sz="2200" dirty="0" smtClean="0">
                <a:solidFill>
                  <a:srgbClr val="00B0F0"/>
                </a:solidFill>
              </a:rPr>
              <a:t>у  Вечного огня </a:t>
            </a:r>
            <a:r>
              <a:rPr lang="ru-RU" sz="2200" dirty="0">
                <a:solidFill>
                  <a:srgbClr val="00B0F0"/>
                </a:solidFill>
              </a:rPr>
              <a:t>установлены </a:t>
            </a:r>
            <a:r>
              <a:rPr lang="ru-RU" sz="2200" dirty="0" smtClean="0">
                <a:solidFill>
                  <a:srgbClr val="00B0F0"/>
                </a:solidFill>
              </a:rPr>
              <a:t/>
            </a:r>
            <a:br>
              <a:rPr lang="ru-RU" sz="2200" dirty="0" smtClean="0">
                <a:solidFill>
                  <a:srgbClr val="00B0F0"/>
                </a:solidFill>
              </a:rPr>
            </a:br>
            <a:r>
              <a:rPr lang="ru-RU" sz="2200" dirty="0" smtClean="0">
                <a:solidFill>
                  <a:srgbClr val="00B0F0"/>
                </a:solidFill>
              </a:rPr>
              <a:t>скульптурные </a:t>
            </a:r>
            <a:r>
              <a:rPr lang="ru-RU" sz="2200" dirty="0">
                <a:solidFill>
                  <a:srgbClr val="00B0F0"/>
                </a:solidFill>
              </a:rPr>
              <a:t>бюсты Героев Советского </a:t>
            </a:r>
            <a:r>
              <a:rPr lang="ru-RU" sz="2200" dirty="0" smtClean="0">
                <a:solidFill>
                  <a:srgbClr val="00B0F0"/>
                </a:solidFill>
              </a:rPr>
              <a:t/>
            </a:r>
            <a:br>
              <a:rPr lang="ru-RU" sz="2200" dirty="0" smtClean="0">
                <a:solidFill>
                  <a:srgbClr val="00B0F0"/>
                </a:solidFill>
              </a:rPr>
            </a:br>
            <a:r>
              <a:rPr lang="ru-RU" sz="2200" dirty="0" smtClean="0">
                <a:solidFill>
                  <a:srgbClr val="00B0F0"/>
                </a:solidFill>
              </a:rPr>
              <a:t>Союза </a:t>
            </a:r>
            <a:r>
              <a:rPr lang="ru-RU" sz="2200" dirty="0">
                <a:solidFill>
                  <a:srgbClr val="00B0F0"/>
                </a:solidFill>
              </a:rPr>
              <a:t>- уроженцев </a:t>
            </a:r>
            <a:r>
              <a:rPr lang="ru-RU" sz="2200" dirty="0" smtClean="0">
                <a:solidFill>
                  <a:srgbClr val="00B0F0"/>
                </a:solidFill>
              </a:rPr>
              <a:t/>
            </a:r>
            <a:br>
              <a:rPr lang="ru-RU" sz="2200" dirty="0" smtClean="0">
                <a:solidFill>
                  <a:srgbClr val="00B0F0"/>
                </a:solidFill>
              </a:rPr>
            </a:br>
            <a:r>
              <a:rPr lang="ru-RU" sz="2200" dirty="0" smtClean="0">
                <a:solidFill>
                  <a:srgbClr val="00B0F0"/>
                </a:solidFill>
              </a:rPr>
              <a:t>города</a:t>
            </a:r>
            <a:r>
              <a:rPr lang="ru-RU" sz="2200" dirty="0">
                <a:solidFill>
                  <a:srgbClr val="00B0F0"/>
                </a:solidFill>
              </a:rPr>
              <a:t>. </a:t>
            </a:r>
            <a:r>
              <a:rPr lang="ru-RU" sz="2200" dirty="0" smtClean="0">
                <a:solidFill>
                  <a:srgbClr val="00B0F0"/>
                </a:solidFill>
              </a:rPr>
              <a:t/>
            </a:r>
            <a:br>
              <a:rPr lang="ru-RU" sz="2200" dirty="0" smtClean="0">
                <a:solidFill>
                  <a:srgbClr val="00B0F0"/>
                </a:solidFill>
              </a:rPr>
            </a:br>
            <a:r>
              <a:rPr lang="ru-RU" sz="2200" dirty="0" smtClean="0">
                <a:solidFill>
                  <a:srgbClr val="00B0F0"/>
                </a:solidFill>
              </a:rPr>
              <a:t>Скульптор</a:t>
            </a:r>
            <a:br>
              <a:rPr lang="ru-RU" sz="2200" dirty="0" smtClean="0">
                <a:solidFill>
                  <a:srgbClr val="00B0F0"/>
                </a:solidFill>
              </a:rPr>
            </a:br>
            <a:r>
              <a:rPr lang="ru-RU" sz="2200" dirty="0" smtClean="0">
                <a:solidFill>
                  <a:srgbClr val="00B0F0"/>
                </a:solidFill>
              </a:rPr>
              <a:t> </a:t>
            </a:r>
            <a:r>
              <a:rPr lang="ru-RU" sz="2200" dirty="0">
                <a:solidFill>
                  <a:srgbClr val="00B0F0"/>
                </a:solidFill>
              </a:rPr>
              <a:t>В. А. Жданов</a:t>
            </a:r>
            <a:r>
              <a:rPr lang="ru-RU" sz="2200" dirty="0">
                <a:solidFill>
                  <a:srgbClr val="FF0000"/>
                </a:solidFill>
              </a:rPr>
              <a:t/>
            </a:r>
            <a:br>
              <a:rPr lang="ru-RU" sz="2200" dirty="0">
                <a:solidFill>
                  <a:srgbClr val="FF0000"/>
                </a:solidFill>
              </a:rPr>
            </a:br>
            <a:endParaRPr lang="ru-RU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71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133">
        <p:dissolve/>
      </p:transition>
    </mc:Choice>
    <mc:Fallback xmlns="">
      <p:transition spd="slow" advTm="6133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ЦБС\Рабочий стол\park-okolo-ploshhadi-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563546"/>
            <a:ext cx="7560840" cy="56706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2411760" y="476672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2004 год</a:t>
            </a: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620688"/>
            <a:ext cx="1470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1058" y="3573016"/>
            <a:ext cx="3369374" cy="2016224"/>
          </a:xfrm>
        </p:spPr>
        <p:txBody>
          <a:bodyPr>
            <a:normAutofit fontScale="90000"/>
          </a:bodyPr>
          <a:lstStyle/>
          <a:p>
            <a:pPr algn="r"/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/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открыт </a:t>
            </a:r>
            <a:r>
              <a:rPr lang="ru-RU" sz="3100" dirty="0">
                <a:solidFill>
                  <a:srgbClr val="FF0000"/>
                </a:solidFill>
              </a:rPr>
              <a:t>парковый комплекс </a:t>
            </a:r>
            <a:r>
              <a:rPr lang="ru-RU" sz="3100" dirty="0" smtClean="0">
                <a:solidFill>
                  <a:srgbClr val="FF0000"/>
                </a:solidFill>
              </a:rPr>
              <a:t> в </a:t>
            </a:r>
            <a:r>
              <a:rPr lang="ru-RU" sz="3100" dirty="0">
                <a:solidFill>
                  <a:srgbClr val="FF0000"/>
                </a:solidFill>
              </a:rPr>
              <a:t>районе центральной площади </a:t>
            </a:r>
            <a:br>
              <a:rPr lang="ru-RU" sz="3100" dirty="0">
                <a:solidFill>
                  <a:srgbClr val="FF0000"/>
                </a:solidFill>
              </a:rPr>
            </a:br>
            <a:endParaRPr lang="ru-RU" sz="3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27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650">
        <p:dissolve/>
      </p:transition>
    </mc:Choice>
    <mc:Fallback xmlns="">
      <p:transition spd="slow" advTm="465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ЦБС\Рабочий стол\Горячий Ключ фотогалерея\Гер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1" y="476672"/>
            <a:ext cx="8336311" cy="55446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2996952"/>
            <a:ext cx="2520280" cy="2880320"/>
          </a:xfrm>
        </p:spPr>
        <p:txBody>
          <a:bodyPr>
            <a:noAutofit/>
          </a:bodyPr>
          <a:lstStyle/>
          <a:p>
            <a:pPr algn="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dirty="0" smtClean="0">
                <a:solidFill>
                  <a:srgbClr val="FFFF00"/>
                </a:solidFill>
              </a:rPr>
              <a:t>открыт </a:t>
            </a:r>
            <a:r>
              <a:rPr lang="ru-RU" sz="2400" dirty="0">
                <a:solidFill>
                  <a:srgbClr val="FFFF00"/>
                </a:solidFill>
              </a:rPr>
              <a:t>рукотворный герб Горячего </a:t>
            </a:r>
            <a:r>
              <a:rPr lang="ru-RU" sz="2400" dirty="0" smtClean="0">
                <a:solidFill>
                  <a:srgbClr val="FFFF00"/>
                </a:solidFill>
              </a:rPr>
              <a:t>Ключа   </a:t>
            </a:r>
            <a:r>
              <a:rPr lang="ru-RU" sz="2400" dirty="0">
                <a:solidFill>
                  <a:srgbClr val="FFFF00"/>
                </a:solidFill>
              </a:rPr>
              <a:t>в санаторно-курортной зоне</a:t>
            </a:r>
            <a:r>
              <a:rPr lang="ru-RU" sz="3200" dirty="0">
                <a:solidFill>
                  <a:srgbClr val="FFFF00"/>
                </a:solidFill>
              </a:rPr>
              <a:t/>
            </a:r>
            <a:br>
              <a:rPr lang="ru-RU" sz="3200" dirty="0">
                <a:solidFill>
                  <a:srgbClr val="FFFF00"/>
                </a:solidFill>
              </a:rPr>
            </a:b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476672"/>
            <a:ext cx="20051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2004 год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8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153">
        <p:dissolve/>
      </p:transition>
    </mc:Choice>
    <mc:Fallback xmlns="">
      <p:transition spd="slow" advTm="7153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r>
              <a:rPr lang="ru-RU" b="1" dirty="0"/>
              <a:t> 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 descr="C:\Documents and Settings\ЦБС\Рабочий стол\Горячий Ключ фотогалерея\Луксор.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542" y="404664"/>
            <a:ext cx="8495992" cy="56689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38538" y="115798"/>
            <a:ext cx="228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ru-RU" sz="3600" dirty="0">
              <a:solidFill>
                <a:srgbClr val="8064A2">
                  <a:lumMod val="75000"/>
                </a:srgbClr>
              </a:solidFill>
            </a:endParaRPr>
          </a:p>
          <a:p>
            <a:pPr lvl="0" algn="ctr"/>
            <a:r>
              <a:rPr lang="ru-RU" sz="3600" dirty="0" smtClean="0">
                <a:solidFill>
                  <a:srgbClr val="FF0000"/>
                </a:solidFill>
              </a:rPr>
              <a:t>2006 </a:t>
            </a:r>
            <a:r>
              <a:rPr lang="ru-RU" sz="3600" dirty="0">
                <a:solidFill>
                  <a:srgbClr val="FF0000"/>
                </a:solidFill>
              </a:rPr>
              <a:t>год</a:t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3239161"/>
            <a:ext cx="2818656" cy="2834496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 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  </a:t>
            </a:r>
            <a:r>
              <a:rPr lang="ru-RU" sz="3100" dirty="0">
                <a:solidFill>
                  <a:srgbClr val="FF0000"/>
                </a:solidFill>
              </a:rPr>
              <a:t>открыт гостиничный комплекс «Луксор»</a:t>
            </a:r>
            <a:br>
              <a:rPr lang="ru-RU" sz="3100" dirty="0">
                <a:solidFill>
                  <a:srgbClr val="FF0000"/>
                </a:solidFill>
              </a:rPr>
            </a:br>
            <a:endParaRPr lang="ru-RU" sz="3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37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887">
        <p:dissolve/>
      </p:transition>
    </mc:Choice>
    <mc:Fallback xmlns="">
      <p:transition spd="slow" advTm="6887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ЦБС\Рабочий стол\Памятник Чернобыльца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437175"/>
            <a:ext cx="7926143" cy="577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548680"/>
            <a:ext cx="3483868" cy="4392488"/>
          </a:xfrm>
        </p:spPr>
        <p:txBody>
          <a:bodyPr/>
          <a:lstStyle/>
          <a:p>
            <a:pPr algn="r"/>
            <a:r>
              <a:rPr lang="ru-RU" sz="3200" b="1" dirty="0" smtClean="0">
                <a:solidFill>
                  <a:srgbClr val="FF0000"/>
                </a:solidFill>
              </a:rPr>
              <a:t>2008 год</a:t>
            </a:r>
            <a:r>
              <a:rPr lang="ru-RU" sz="3200" b="1" dirty="0">
                <a:solidFill>
                  <a:srgbClr val="FF0000"/>
                </a:solidFill>
              </a:rPr>
              <a:t/>
            </a:r>
            <a:br>
              <a:rPr lang="ru-RU" sz="3200" b="1" dirty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открыт </a:t>
            </a:r>
            <a:r>
              <a:rPr lang="ru-RU" sz="3200" dirty="0">
                <a:solidFill>
                  <a:srgbClr val="FF0000"/>
                </a:solidFill>
              </a:rPr>
              <a:t>памятный знак ликвидаторам аварии АЭС </a:t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 </a:t>
            </a: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29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7495">
        <p:checker/>
      </p:transition>
    </mc:Choice>
    <mc:Fallback xmlns="">
      <p:transition spd="slow" advTm="7495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писание: храм гк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8121496" cy="58326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3140968"/>
            <a:ext cx="2936920" cy="3096344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завершено </a:t>
            </a:r>
            <a:r>
              <a:rPr lang="ru-RU" dirty="0">
                <a:solidFill>
                  <a:srgbClr val="FF0000"/>
                </a:solidFill>
              </a:rPr>
              <a:t>строительство Свято-Троицкого </a:t>
            </a:r>
            <a:r>
              <a:rPr lang="ru-RU" dirty="0" smtClean="0">
                <a:solidFill>
                  <a:srgbClr val="FF0000"/>
                </a:solidFill>
              </a:rPr>
              <a:t>храма 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4156" y="764704"/>
            <a:ext cx="2880320" cy="1368151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2008  год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53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322">
        <p:dissolve/>
      </p:transition>
    </mc:Choice>
    <mc:Fallback xmlns="">
      <p:transition spd="slow" advTm="7322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707</TotalTime>
  <Words>169</Words>
  <Application>Microsoft Office PowerPoint</Application>
  <PresentationFormat>Экран (4:3)</PresentationFormat>
  <Paragraphs>68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Углы</vt:lpstr>
      <vt:lpstr>                     Любимому городу – сердца частица                                Ретровзляд </vt:lpstr>
      <vt:lpstr>Презентация PowerPoint</vt:lpstr>
      <vt:lpstr>  построена  часовня в урочище Поднависла     </vt:lpstr>
      <vt:lpstr>у  Вечного огня установлены  скульптурные бюсты Героев Советского  Союза - уроженцев  города.  Скульптор  В. А. Жданов </vt:lpstr>
      <vt:lpstr>   открыт парковый комплекс  в районе центральной площади  </vt:lpstr>
      <vt:lpstr> открыт рукотворный герб Горячего Ключа   в санаторно-курортной зоне </vt:lpstr>
      <vt:lpstr>                                     открыт гостиничный комплекс «Луксор» </vt:lpstr>
      <vt:lpstr>2008 год   открыт памятный знак ликвидаторам аварии АЭС    </vt:lpstr>
      <vt:lpstr>завершено строительство Свято-Троицкого храма  </vt:lpstr>
      <vt:lpstr>реставрирована часовня Иверской иконы Божьей Матери</vt:lpstr>
      <vt:lpstr>Открытие архитектурной группы,  символизирующей врата в Горный целебный парк города </vt:lpstr>
      <vt:lpstr>открыт фонтан  в окружении цветочной клумбы,  символизирующий живой герб   Горячего Ключа</vt:lpstr>
      <vt:lpstr>  Открыт  часовенный  храм Святого правоверного  Георгия  Ушакова  в   с. Безымянное </vt:lpstr>
      <vt:lpstr>    заложен первый  камень в основание будущего храма  ст. Бакинской</vt:lpstr>
      <vt:lpstr>ралли «Горные вершины»</vt:lpstr>
      <vt:lpstr>80 лет газете «Горячий Ключ»</vt:lpstr>
      <vt:lpstr>реконструирован железистый источник. Скульптор  В. А. Жданов отлил из бронзы икону святого великомученика Пантелеймона </vt:lpstr>
      <vt:lpstr>  освещение  будущего храма  Владимирской  иконы Божией  Матери  в  ст. Суздальской </vt:lpstr>
      <vt:lpstr>  </vt:lpstr>
      <vt:lpstr> в честь 30-летия санатория «Предгорье Кавказа» открыт фонтан</vt:lpstr>
      <vt:lpstr>2013 год</vt:lpstr>
      <vt:lpstr> 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Любимому городу – сердца частица.  Ретровзляд </dc:title>
  <cp:lastModifiedBy>Proavtosport</cp:lastModifiedBy>
  <cp:revision>46</cp:revision>
  <dcterms:modified xsi:type="dcterms:W3CDTF">2013-10-28T06:05:52Z</dcterms:modified>
</cp:coreProperties>
</file>